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6" r:id="rId2"/>
  </p:sldMasterIdLst>
  <p:sldIdLst>
    <p:sldId id="261" r:id="rId3"/>
    <p:sldId id="270" r:id="rId4"/>
    <p:sldId id="262" r:id="rId5"/>
    <p:sldId id="263" r:id="rId6"/>
    <p:sldId id="260" r:id="rId7"/>
    <p:sldId id="265" r:id="rId8"/>
    <p:sldId id="266" r:id="rId9"/>
    <p:sldId id="267" r:id="rId10"/>
    <p:sldId id="268" r:id="rId11"/>
    <p:sldId id="258" r:id="rId12"/>
    <p:sldId id="259" r:id="rId13"/>
    <p:sldId id="257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1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1213-F0CC-47D9-A704-F590F4A9AA7F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FE660-C019-446D-A73C-08682978F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96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1213-F0CC-47D9-A704-F590F4A9AA7F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FE660-C019-446D-A73C-08682978F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60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1213-F0CC-47D9-A704-F590F4A9AA7F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FE660-C019-446D-A73C-08682978F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64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1213-F0CC-47D9-A704-F590F4A9AA7F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FE660-C019-446D-A73C-08682978F04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3233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1213-F0CC-47D9-A704-F590F4A9AA7F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FE660-C019-446D-A73C-08682978F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21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1213-F0CC-47D9-A704-F590F4A9AA7F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FE660-C019-446D-A73C-08682978F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574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1213-F0CC-47D9-A704-F590F4A9AA7F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FE660-C019-446D-A73C-08682978F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21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1213-F0CC-47D9-A704-F590F4A9AA7F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FE660-C019-446D-A73C-08682978F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43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1213-F0CC-47D9-A704-F590F4A9AA7F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FE660-C019-446D-A73C-08682978F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12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1213-F0CC-47D9-A704-F590F4A9AA7F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FE660-C019-446D-A73C-08682978F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87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1213-F0CC-47D9-A704-F590F4A9AA7F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FE660-C019-446D-A73C-08682978F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59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1213-F0CC-47D9-A704-F590F4A9AA7F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FE660-C019-446D-A73C-08682978F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716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1213-F0CC-47D9-A704-F590F4A9AA7F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FE660-C019-446D-A73C-08682978F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59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1213-F0CC-47D9-A704-F590F4A9AA7F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FE660-C019-446D-A73C-08682978F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040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1213-F0CC-47D9-A704-F590F4A9AA7F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FE660-C019-446D-A73C-08682978F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4189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1213-F0CC-47D9-A704-F590F4A9AA7F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FE660-C019-446D-A73C-08682978F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970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1213-F0CC-47D9-A704-F590F4A9AA7F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FE660-C019-446D-A73C-08682978F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350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1213-F0CC-47D9-A704-F590F4A9AA7F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FE660-C019-446D-A73C-08682978F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64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1213-F0CC-47D9-A704-F590F4A9AA7F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FE660-C019-446D-A73C-08682978F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497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1213-F0CC-47D9-A704-F590F4A9AA7F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FE660-C019-446D-A73C-08682978F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956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1213-F0CC-47D9-A704-F590F4A9AA7F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FE660-C019-446D-A73C-08682978F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7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1213-F0CC-47D9-A704-F590F4A9AA7F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FE660-C019-446D-A73C-08682978F04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9858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1213-F0CC-47D9-A704-F590F4A9AA7F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FE660-C019-446D-A73C-08682978F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3236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1213-F0CC-47D9-A704-F590F4A9AA7F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FE660-C019-446D-A73C-08682978F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729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1213-F0CC-47D9-A704-F590F4A9AA7F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FE660-C019-446D-A73C-08682978F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529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1213-F0CC-47D9-A704-F590F4A9AA7F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FE660-C019-446D-A73C-08682978F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847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1213-F0CC-47D9-A704-F590F4A9AA7F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FE660-C019-446D-A73C-08682978F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130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1213-F0CC-47D9-A704-F590F4A9AA7F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FE660-C019-446D-A73C-08682978F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696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1213-F0CC-47D9-A704-F590F4A9AA7F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FE660-C019-446D-A73C-08682978F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82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1213-F0CC-47D9-A704-F590F4A9AA7F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FE660-C019-446D-A73C-08682978F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39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1213-F0CC-47D9-A704-F590F4A9AA7F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FE660-C019-446D-A73C-08682978F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55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1213-F0CC-47D9-A704-F590F4A9AA7F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FE660-C019-446D-A73C-08682978F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45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1213-F0CC-47D9-A704-F590F4A9AA7F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FE660-C019-446D-A73C-08682978F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1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1213-F0CC-47D9-A704-F590F4A9AA7F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FE660-C019-446D-A73C-08682978F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96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B061213-F0CC-47D9-A704-F590F4A9AA7F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FE660-C019-446D-A73C-08682978F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18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B061213-F0CC-47D9-A704-F590F4A9AA7F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FE660-C019-446D-A73C-08682978F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22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1571445"/>
          </a:xfrm>
        </p:spPr>
        <p:txBody>
          <a:bodyPr/>
          <a:lstStyle/>
          <a:p>
            <a:r>
              <a:rPr lang="en-US" sz="6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NAME OF GOD</a:t>
            </a:r>
            <a:endParaRPr lang="en-US" sz="6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72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Sirolimus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Reduced counts and functional exhaustion of T lymphocytes, </a:t>
            </a:r>
            <a:r>
              <a:rPr lang="en-US" dirty="0" smtClean="0"/>
              <a:t>and cytokine </a:t>
            </a:r>
            <a:r>
              <a:rPr lang="en-US" dirty="0"/>
              <a:t>release syndrome have been identified as adverse factors </a:t>
            </a:r>
            <a:r>
              <a:rPr lang="en-US" dirty="0" smtClean="0"/>
              <a:t>in patients </a:t>
            </a:r>
            <a:r>
              <a:rPr lang="en-US" dirty="0"/>
              <a:t>affected by severe SARS-CoV-2 infection </a:t>
            </a:r>
            <a:r>
              <a:rPr lang="en-US" dirty="0" smtClean="0"/>
              <a:t>. </a:t>
            </a:r>
            <a:r>
              <a:rPr lang="en-US" dirty="0"/>
              <a:t>Severe </a:t>
            </a:r>
            <a:r>
              <a:rPr lang="en-US" dirty="0" smtClean="0"/>
              <a:t>COVID- 19 </a:t>
            </a:r>
            <a:r>
              <a:rPr lang="en-US" dirty="0"/>
              <a:t>can therefore mimic a state of immune </a:t>
            </a:r>
            <a:r>
              <a:rPr lang="en-US" dirty="0" smtClean="0"/>
              <a:t>senescence.</a:t>
            </a:r>
          </a:p>
          <a:p>
            <a:r>
              <a:rPr lang="en-US" dirty="0" err="1"/>
              <a:t>mTOR</a:t>
            </a:r>
            <a:r>
              <a:rPr lang="en-US" dirty="0"/>
              <a:t> is a central regulator of inflammation within the immune </a:t>
            </a:r>
            <a:r>
              <a:rPr lang="en-US" dirty="0" smtClean="0"/>
              <a:t>system </a:t>
            </a:r>
            <a:r>
              <a:rPr lang="en-US" dirty="0"/>
              <a:t>and a sensor of oxidative </a:t>
            </a:r>
            <a:r>
              <a:rPr lang="en-US" dirty="0" smtClean="0"/>
              <a:t>stress.</a:t>
            </a:r>
          </a:p>
          <a:p>
            <a:r>
              <a:rPr lang="en-US" dirty="0"/>
              <a:t>The aim of this letter is to discuss the potentiality for </a:t>
            </a:r>
            <a:r>
              <a:rPr lang="en-US" dirty="0" smtClean="0"/>
              <a:t>rapamycin , </a:t>
            </a:r>
            <a:r>
              <a:rPr lang="en-US" dirty="0"/>
              <a:t>an </a:t>
            </a:r>
            <a:r>
              <a:rPr lang="en-US" dirty="0" err="1"/>
              <a:t>mTOR</a:t>
            </a:r>
            <a:r>
              <a:rPr lang="en-US" dirty="0"/>
              <a:t> inhibitor, to restore T-cell functionality and </a:t>
            </a:r>
            <a:r>
              <a:rPr lang="en-US" dirty="0" smtClean="0"/>
              <a:t>decrease cytokine </a:t>
            </a:r>
            <a:r>
              <a:rPr lang="en-US" dirty="0"/>
              <a:t>storm.</a:t>
            </a:r>
          </a:p>
        </p:txBody>
      </p:sp>
    </p:spTree>
    <p:extLst>
      <p:ext uri="{BB962C8B-B14F-4D97-AF65-F5344CB8AC3E}">
        <p14:creationId xmlns:p14="http://schemas.microsoft.com/office/powerpoint/2010/main" val="377748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Sirolimus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forms two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complexes: mTORC1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mediates TH1 and TH17 differentiation at the time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viral antigenic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by dendritic cells (DC)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mTORC2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mediates TH2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differentiation; while both complexes restrict regulatory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T-cell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differentiation.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expands TH17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cells further supporting a TH17 type cytokine storm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disease 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patients infected with the H1N1 influenza virus, early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adjuvant rapamycin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therapy during a short period (2 mg/day for 14 days)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significantly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associated with an increased viral clearance, 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greater improvement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lung injury (i.e. less hypoxemia), and a decrease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multiple organ dysfunction. The duration of ventilation in survivors was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shortened.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56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3428" b="6657"/>
          <a:stretch/>
        </p:blipFill>
        <p:spPr>
          <a:xfrm>
            <a:off x="783268" y="1092679"/>
            <a:ext cx="9130407" cy="425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626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144" t="12072" r="18086" b="18024"/>
          <a:stretch/>
        </p:blipFill>
        <p:spPr>
          <a:xfrm>
            <a:off x="1754038" y="517586"/>
            <a:ext cx="7487728" cy="564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88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2355135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of Immunosuppressive Drugs in Covid-19 Infection</a:t>
            </a:r>
            <a:endParaRPr lang="en-US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796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Managing immunosuppression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3956817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Managing immunosuppression in these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challenging and should take into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everity 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COVID-19 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ssociated 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comorbidities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ime post-transplant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risk of acute allograft rejection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In all cases the decision to reduce immunosuppression must be carefully weighed against the risk for acute rejection, particularly in transplant recipients who generally require high levels of maintenance immunosuppression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first two months after transplantation, patients with second time transplantation, transplantation in sensitized patients, lung or heart recipients).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716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3519" y="54484"/>
            <a:ext cx="7545113" cy="67490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07830" y="5603094"/>
            <a:ext cx="308837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Lopez V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etal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Recommendations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management of the SARS-CoV-2 coronavirus pandemic (Covid-19) in kidney transplant patients.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Nefrologia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2020 May-Jun;40(3):265-271. English, Spanish.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10.1016/j.nefro.2020.03.002.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Epub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 Apr 3. PMID: 32278616; PMCID: PMC7129342.</a:t>
            </a:r>
          </a:p>
        </p:txBody>
      </p:sp>
    </p:spTree>
    <p:extLst>
      <p:ext uri="{BB962C8B-B14F-4D97-AF65-F5344CB8AC3E}">
        <p14:creationId xmlns:p14="http://schemas.microsoft.com/office/powerpoint/2010/main" val="252957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755" y="122901"/>
            <a:ext cx="10491882" cy="785444"/>
          </a:xfrm>
        </p:spPr>
        <p:txBody>
          <a:bodyPr>
            <a:normAutofit fontScale="90000"/>
          </a:bodyPr>
          <a:lstStyle/>
          <a:p>
            <a:pPr algn="ctr"/>
            <a:r>
              <a:rPr lang="fa-IR" sz="2400" dirty="0"/>
              <a:t>شخیص و درمان بیماری کووید</a:t>
            </a:r>
            <a:br>
              <a:rPr lang="fa-IR" sz="2400" dirty="0"/>
            </a:br>
            <a:r>
              <a:rPr lang="fa-IR" sz="2400" dirty="0"/>
              <a:t>فلوچارت - 19 در سطوح ارائه خدمات سرپایی و بستری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540" t="14479" r="19602" b="21289"/>
          <a:stretch/>
        </p:blipFill>
        <p:spPr>
          <a:xfrm>
            <a:off x="1593012" y="1063925"/>
            <a:ext cx="7999562" cy="58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7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242" y="604960"/>
            <a:ext cx="7416844" cy="10960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5809" y="1853248"/>
            <a:ext cx="5503652" cy="47854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38238" y="5992333"/>
            <a:ext cx="427783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 E et al,COVID-19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transplant recipients: The Spanish experience. Am J Transplant. 2020 Oct 23.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10.1111/ajt.16369.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Epub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ahead of print. PMID: 33098200.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3378" y="1853248"/>
            <a:ext cx="5569475" cy="327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1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588850"/>
          </a:xfrm>
        </p:spPr>
        <p:txBody>
          <a:bodyPr/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Adjustment of baseline immunosuppression in solid organ transplant recipients with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7985" y="992278"/>
            <a:ext cx="8911022" cy="52445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83396" y="6286027"/>
            <a:ext cx="5621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 E et al,COVID-19 in transplant recipients: The Spanish experience. Am J Transplant. 2020 Oct 23.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10.1111/ajt.16369.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Epub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ahead of print. PMID: 33098200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2829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Could long-term immunosuppression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potentially protect SOT recipients from developing the exacerbated inflammatory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response?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has been suggested that long-term immunosuppression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could potentially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 SOT recipients from developing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exacerbated inflammatory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response triggered by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SARS-CoV-2.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experience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suggests a particularly severe course in transplant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with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respect to the overall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nontransplant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27% mortality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rate in this cohort is similar to that reported in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largest COVID-19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transplant series published so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aggressive course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infection after transplantation may be due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effects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chronic immunosuppression, but also to demographics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baseline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comorbidities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cardiovascular risk factors) of this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compared to the general population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fact, when we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adjusted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 case-fatality rate after transplantation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match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 and gender of the Spanish general population, it decreased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15.8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(data not shown).</a:t>
            </a:r>
          </a:p>
        </p:txBody>
      </p:sp>
      <p:sp>
        <p:nvSpPr>
          <p:cNvPr id="4" name="Rectangle 3"/>
          <p:cNvSpPr/>
          <p:nvPr/>
        </p:nvSpPr>
        <p:spPr>
          <a:xfrm>
            <a:off x="5851757" y="632568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 E et al,COVID-19 in transplant recipients: The Spanish experience. Am J Transplant. 2020 Oct 23.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10.1111/ajt.16369.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Epub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ahead of print. PMID: 33098200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02966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 stratification and scoring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Disease severity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Mild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moderate and sever</a:t>
            </a: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 of rejection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Low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High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1498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650</Words>
  <Application>Microsoft Office PowerPoint</Application>
  <PresentationFormat>Widescreen</PresentationFormat>
  <Paragraphs>37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Century Gothic</vt:lpstr>
      <vt:lpstr>Times New Roman</vt:lpstr>
      <vt:lpstr>Wingdings 3</vt:lpstr>
      <vt:lpstr>1_Ion</vt:lpstr>
      <vt:lpstr>Ion</vt:lpstr>
      <vt:lpstr>IN THE NAME OF GOD</vt:lpstr>
      <vt:lpstr>Management of Immunosuppressive Drugs in Covid-19 Infection</vt:lpstr>
      <vt:lpstr>Managing immunosuppression</vt:lpstr>
      <vt:lpstr>PowerPoint Presentation</vt:lpstr>
      <vt:lpstr>شخیص و درمان بیماری کووید فلوچارت - 19 در سطوح ارائه خدمات سرپایی و بستری</vt:lpstr>
      <vt:lpstr>PowerPoint Presentation</vt:lpstr>
      <vt:lpstr>Adjustment of baseline immunosuppression in solid organ transplant recipients with COVID-19</vt:lpstr>
      <vt:lpstr> Could long-term immunosuppression potentially protect SOT recipients from developing the exacerbated inflammatory response?</vt:lpstr>
      <vt:lpstr>Risk stratification and scoring</vt:lpstr>
      <vt:lpstr>Sirolimus</vt:lpstr>
      <vt:lpstr>Sirolimus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ETEMADI</dc:creator>
  <cp:lastModifiedBy>ETEMADI</cp:lastModifiedBy>
  <cp:revision>22</cp:revision>
  <dcterms:created xsi:type="dcterms:W3CDTF">2020-10-21T21:38:08Z</dcterms:created>
  <dcterms:modified xsi:type="dcterms:W3CDTF">2021-01-09T21:47:52Z</dcterms:modified>
</cp:coreProperties>
</file>